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y="5143500" cx="9144000"/>
  <p:notesSz cx="6858000" cy="9144000"/>
  <p:embeddedFontLst>
    <p:embeddedFont>
      <p:font typeface="Kanit Medium"/>
      <p:regular r:id="rId48"/>
      <p:bold r:id="rId49"/>
      <p:italic r:id="rId50"/>
      <p:boldItalic r:id="rId51"/>
    </p:embeddedFont>
    <p:embeddedFont>
      <p:font typeface="Helvetica Neue"/>
      <p:regular r:id="rId52"/>
      <p:bold r:id="rId53"/>
      <p:italic r:id="rId54"/>
      <p:boldItalic r:id="rId55"/>
    </p:embeddedFont>
    <p:embeddedFont>
      <p:font typeface="Kanit"/>
      <p:regular r:id="rId56"/>
      <p:bold r:id="rId57"/>
      <p:italic r:id="rId58"/>
      <p:boldItalic r:id="rId59"/>
    </p:embeddedFont>
    <p:embeddedFont>
      <p:font typeface="Open Sans"/>
      <p:regular r:id="rId60"/>
      <p:bold r:id="rId61"/>
      <p:italic r:id="rId62"/>
      <p:boldItalic r:id="rId6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KanitMedium-regular.fntdata"/><Relationship Id="rId47" Type="http://schemas.openxmlformats.org/officeDocument/2006/relationships/slide" Target="slides/slide42.xml"/><Relationship Id="rId49" Type="http://schemas.openxmlformats.org/officeDocument/2006/relationships/font" Target="fonts/Kanit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OpenSans-italic.fntdata"/><Relationship Id="rId61" Type="http://schemas.openxmlformats.org/officeDocument/2006/relationships/font" Target="fonts/OpenSans-bold.fntdata"/><Relationship Id="rId20" Type="http://schemas.openxmlformats.org/officeDocument/2006/relationships/slide" Target="slides/slide15.xml"/><Relationship Id="rId63" Type="http://schemas.openxmlformats.org/officeDocument/2006/relationships/font" Target="fonts/OpenSans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OpenSans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KanitMedium-boldItalic.fntdata"/><Relationship Id="rId50" Type="http://schemas.openxmlformats.org/officeDocument/2006/relationships/font" Target="fonts/KanitMedium-italic.fntdata"/><Relationship Id="rId53" Type="http://schemas.openxmlformats.org/officeDocument/2006/relationships/font" Target="fonts/HelveticaNeue-bold.fntdata"/><Relationship Id="rId52" Type="http://schemas.openxmlformats.org/officeDocument/2006/relationships/font" Target="fonts/HelveticaNeue-regular.fntdata"/><Relationship Id="rId11" Type="http://schemas.openxmlformats.org/officeDocument/2006/relationships/slide" Target="slides/slide6.xml"/><Relationship Id="rId55" Type="http://schemas.openxmlformats.org/officeDocument/2006/relationships/font" Target="fonts/HelveticaNeue-boldItalic.fntdata"/><Relationship Id="rId10" Type="http://schemas.openxmlformats.org/officeDocument/2006/relationships/slide" Target="slides/slide5.xml"/><Relationship Id="rId54" Type="http://schemas.openxmlformats.org/officeDocument/2006/relationships/font" Target="fonts/HelveticaNeue-italic.fntdata"/><Relationship Id="rId13" Type="http://schemas.openxmlformats.org/officeDocument/2006/relationships/slide" Target="slides/slide8.xml"/><Relationship Id="rId57" Type="http://schemas.openxmlformats.org/officeDocument/2006/relationships/font" Target="fonts/Kanit-bold.fntdata"/><Relationship Id="rId12" Type="http://schemas.openxmlformats.org/officeDocument/2006/relationships/slide" Target="slides/slide7.xml"/><Relationship Id="rId56" Type="http://schemas.openxmlformats.org/officeDocument/2006/relationships/font" Target="fonts/Kanit-regular.fntdata"/><Relationship Id="rId15" Type="http://schemas.openxmlformats.org/officeDocument/2006/relationships/slide" Target="slides/slide10.xml"/><Relationship Id="rId59" Type="http://schemas.openxmlformats.org/officeDocument/2006/relationships/font" Target="fonts/Kanit-boldItalic.fntdata"/><Relationship Id="rId14" Type="http://schemas.openxmlformats.org/officeDocument/2006/relationships/slide" Target="slides/slide9.xml"/><Relationship Id="rId58" Type="http://schemas.openxmlformats.org/officeDocument/2006/relationships/font" Target="fonts/Kanit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73b4eeee6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73b4eeee6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73b4eeee6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073b4eeee6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73b4eeee6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073b4eeee6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073b4eeee6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073b4eeee6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073b4eeee6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073b4eeee6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73b4eeee6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73b4eeee6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073b4eeee6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073b4eeee6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73b4eeee6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073b4eeee6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073b4eeee6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073b4eeee6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073b4eeee6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073b4eeee6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9cd23e12a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9cd23e1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73b4eeee6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073b4eeee6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073b4eeee6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073b4eeee6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073b4eeee6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073b4eeee6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73b4eeee6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073b4eeee6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73b4eeee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073b4eeee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073b4eeee6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073b4eeee6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073b4eeee6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073b4eeee6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073b4eeee6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073b4eeee6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073b4eeee6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073b4eeee6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073b4eeee6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073b4eeee6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553dea7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553dea7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73b4eeee6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73b4eeee6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73b4eeee6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073b4eeee6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73b4eeee6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73b4eeee6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073b4eeee6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073b4eeee6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073b4eeee6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073b4eeee6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060be19be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060be19be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073b4eeee6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073b4eeee6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073b4eeee6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073b4eeee6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17fb6774693e56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17fb6774693e56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17fb6774693e56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17fb6774693e56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553dea70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553dea70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17fb6774693e56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17fb6774693e56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17fb6774693e56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17fb6774693e56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073b4eeee6_0_2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073b4eeee6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60be19b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60be19b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73b4eeee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73b4eeee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73b4eeee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073b4eeee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17fb6774693e563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17fb6774693e563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60be19be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60be19be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2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600" y="400050"/>
            <a:ext cx="8001000" cy="159305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1905000" y="2171700"/>
            <a:ext cx="53340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685800" y="800100"/>
            <a:ext cx="7772400" cy="108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4000"/>
              <a:buFont typeface="Open Sans"/>
              <a:buNone/>
              <a:defRPr b="0" sz="40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2"/>
          <p:cNvSpPr txBox="1"/>
          <p:nvPr>
            <p:ph idx="2" type="subTitle"/>
          </p:nvPr>
        </p:nvSpPr>
        <p:spPr>
          <a:xfrm>
            <a:off x="1524000" y="3543300"/>
            <a:ext cx="6019800" cy="5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3" type="subTitle"/>
          </p:nvPr>
        </p:nvSpPr>
        <p:spPr>
          <a:xfrm>
            <a:off x="2133600" y="3028950"/>
            <a:ext cx="4876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60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title"/>
          </p:nvPr>
        </p:nvSpPr>
        <p:spPr>
          <a:xfrm>
            <a:off x="457200" y="171450"/>
            <a:ext cx="8229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 i="0" sz="4000" u="none" cap="none" strike="noStrike">
                <a:solidFill>
                  <a:srgbClr val="005EF6"/>
                </a:solidFill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1"/>
          <p:cNvSpPr txBox="1"/>
          <p:nvPr>
            <p:ph idx="1" type="body"/>
          </p:nvPr>
        </p:nvSpPr>
        <p:spPr>
          <a:xfrm>
            <a:off x="457200" y="1143000"/>
            <a:ext cx="8229600" cy="3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4826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 i="0" sz="3200" u="none" cap="none" strike="noStrike">
                <a:solidFill>
                  <a:schemeClr val="dk1"/>
                </a:solidFill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Char char="▪"/>
              <a:defRPr i="0" sz="2800" u="none" cap="none" strike="noStrike">
                <a:solidFill>
                  <a:schemeClr val="dk1"/>
                </a:solidFill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o"/>
              <a:defRPr i="0" sz="2400" u="none" cap="none" strike="noStrike">
                <a:solidFill>
                  <a:schemeClr val="dk1"/>
                </a:solidFill>
              </a:defRPr>
            </a:lvl3pPr>
            <a:lvl4pPr indent="-31115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  <a:defRPr i="0" sz="2000" u="none" cap="none" strike="noStrike">
                <a:solidFill>
                  <a:schemeClr val="dk1"/>
                </a:solidFill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i="0" sz="2000" u="none" cap="none" strike="noStrike">
                <a:solidFill>
                  <a:schemeClr val="dk1"/>
                </a:solidFill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11"/>
          <p:cNvSpPr txBox="1"/>
          <p:nvPr>
            <p:ph idx="11" type="ftr"/>
          </p:nvPr>
        </p:nvSpPr>
        <p:spPr>
          <a:xfrm>
            <a:off x="457200" y="491490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6" name="Google Shape;66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4">
  <p:cSld name="TITLE_4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78" name="Google Shape;78;p15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" name="Google Shape;79;p15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5">
  <p:cSld name="TITLE_5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3" name="Google Shape;83;p16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" name="Google Shape;84;p16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6">
  <p:cSld name="TITLE_6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8" name="Google Shape;88;p17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" name="Google Shape;89;p17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7">
  <p:cSld name="TITLE_7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-Azure">
  <p:cSld name="Title &amp; Bullets-Azur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Kanit Medium"/>
              <a:buNone/>
              <a:defRPr sz="2600">
                <a:solidFill>
                  <a:srgbClr val="000000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452438" y="889861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700"/>
              <a:buFont typeface="Kanit"/>
              <a:buNone/>
              <a:defRPr sz="1700">
                <a:solidFill>
                  <a:srgbClr val="929292"/>
                </a:solidFill>
                <a:latin typeface="Kanit"/>
                <a:ea typeface="Kanit"/>
                <a:cs typeface="Kanit"/>
                <a:sym typeface="Kanit"/>
              </a:defRPr>
            </a:lvl1pPr>
            <a:lvl2pPr indent="-279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2" type="body"/>
          </p:nvPr>
        </p:nvSpPr>
        <p:spPr>
          <a:xfrm>
            <a:off x="1253765" y="1591353"/>
            <a:ext cx="66366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476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1pPr>
            <a:lvl2pPr indent="-2476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2pPr>
            <a:lvl3pPr indent="-24765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3pPr>
            <a:lvl4pPr indent="-24765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4pPr>
            <a:lvl5pPr indent="-24765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pic>
        <p:nvPicPr>
          <p:cNvPr descr="Image" id="98" name="Google Shape;98;p19"/>
          <p:cNvPicPr preferRelativeResize="0"/>
          <p:nvPr/>
        </p:nvPicPr>
        <p:blipFill rotWithShape="1">
          <a:blip r:embed="rId2">
            <a:alphaModFix amt="31640"/>
          </a:blip>
          <a:srcRect b="63719" l="43029" r="0" t="0"/>
          <a:stretch/>
        </p:blipFill>
        <p:spPr>
          <a:xfrm>
            <a:off x="-31956" y="3564209"/>
            <a:ext cx="2188254" cy="16091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9" name="Google Shape;99;p19"/>
          <p:cNvPicPr preferRelativeResize="0"/>
          <p:nvPr/>
        </p:nvPicPr>
        <p:blipFill rotWithShape="1">
          <a:blip r:embed="rId3">
            <a:alphaModFix/>
          </a:blip>
          <a:srcRect b="65321" l="43181" r="0" t="3970"/>
          <a:stretch/>
        </p:blipFill>
        <p:spPr>
          <a:xfrm>
            <a:off x="-5287" y="3953961"/>
            <a:ext cx="1984825" cy="12098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0" name="Google Shape;100;p19"/>
          <p:cNvPicPr preferRelativeResize="0"/>
          <p:nvPr/>
        </p:nvPicPr>
        <p:blipFill rotWithShape="1">
          <a:blip r:embed="rId4">
            <a:alphaModFix amt="26710"/>
          </a:blip>
          <a:srcRect b="0" l="8583" r="20770" t="24590"/>
          <a:stretch/>
        </p:blipFill>
        <p:spPr>
          <a:xfrm rot="2106625">
            <a:off x="5075670" y="-731840"/>
            <a:ext cx="4951553" cy="3616671"/>
          </a:xfrm>
          <a:custGeom>
            <a:rect b="b" l="l" r="r" t="t"/>
            <a:pathLst>
              <a:path extrusionOk="0" h="21600" w="21600">
                <a:moveTo>
                  <a:pt x="0" y="13314"/>
                </a:moveTo>
                <a:lnTo>
                  <a:pt x="4255" y="21599"/>
                </a:lnTo>
                <a:lnTo>
                  <a:pt x="14874" y="21600"/>
                </a:lnTo>
                <a:lnTo>
                  <a:pt x="21600" y="15126"/>
                </a:lnTo>
                <a:lnTo>
                  <a:pt x="13832" y="0"/>
                </a:lnTo>
                <a:lnTo>
                  <a:pt x="0" y="1331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1" name="Google Shape;101;p19"/>
          <p:cNvSpPr txBox="1"/>
          <p:nvPr>
            <p:ph idx="12" type="sldNum"/>
          </p:nvPr>
        </p:nvSpPr>
        <p:spPr>
          <a:xfrm>
            <a:off x="4500562" y="4905375"/>
            <a:ext cx="1383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700" u="none" cap="none" strike="noStrike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8">
  <p:cSld name="TITLE_8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21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2286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1" name="Google Shape;111;p21"/>
          <p:cNvSpPr txBox="1"/>
          <p:nvPr>
            <p:ph idx="2" type="body"/>
          </p:nvPr>
        </p:nvSpPr>
        <p:spPr>
          <a:xfrm>
            <a:off x="46482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2" name="Google Shape;112;p21"/>
          <p:cNvSpPr txBox="1"/>
          <p:nvPr>
            <p:ph idx="3" type="subTitle"/>
          </p:nvPr>
        </p:nvSpPr>
        <p:spPr>
          <a:xfrm>
            <a:off x="0" y="0"/>
            <a:ext cx="4572000" cy="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 algn="r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Centered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228600" y="971550"/>
            <a:ext cx="8763000" cy="34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2286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46482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7"/>
          <p:cNvSpPr txBox="1"/>
          <p:nvPr>
            <p:ph idx="2" type="subTitle"/>
          </p:nvPr>
        </p:nvSpPr>
        <p:spPr>
          <a:xfrm>
            <a:off x="0" y="0"/>
            <a:ext cx="4572000" cy="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 algn="r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None/>
              <a:defRPr sz="3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●"/>
              <a:defRPr sz="3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○"/>
              <a:defRPr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■"/>
              <a:defRPr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■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■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0" y="0"/>
            <a:ext cx="4572000" cy="228600"/>
          </a:xfrm>
          <a:prstGeom prst="rect">
            <a:avLst/>
          </a:prstGeom>
          <a:solidFill>
            <a:srgbClr val="005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Natural Language Processing</a:t>
            </a:r>
            <a:endParaRPr sz="1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Google Shape;9;p1"/>
          <p:cNvSpPr/>
          <p:nvPr/>
        </p:nvSpPr>
        <p:spPr>
          <a:xfrm>
            <a:off x="4572000" y="0"/>
            <a:ext cx="4572000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5EF6"/>
                </a:solidFill>
              </a:rPr>
              <a:t>Pretrained Models, BERT, GPT, T5</a:t>
            </a:r>
            <a:endParaRPr sz="1100">
              <a:solidFill>
                <a:srgbClr val="005EF6"/>
              </a:solidFill>
            </a:endParaRPr>
          </a:p>
        </p:txBody>
      </p:sp>
      <p:sp>
        <p:nvSpPr>
          <p:cNvPr id="10" name="Google Shape;10;p1"/>
          <p:cNvSpPr/>
          <p:nvPr/>
        </p:nvSpPr>
        <p:spPr>
          <a:xfrm>
            <a:off x="0" y="4972050"/>
            <a:ext cx="3048000" cy="1716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/>
          <p:nvPr/>
        </p:nvSpPr>
        <p:spPr>
          <a:xfrm>
            <a:off x="3048000" y="4972050"/>
            <a:ext cx="3048000" cy="171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6096000" y="4972050"/>
            <a:ext cx="3048000" cy="17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1"/>
          <p:cNvSpPr txBox="1"/>
          <p:nvPr/>
        </p:nvSpPr>
        <p:spPr>
          <a:xfrm>
            <a:off x="6172200" y="4972050"/>
            <a:ext cx="25908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5EF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Google Shape;15;p1"/>
          <p:cNvSpPr txBox="1"/>
          <p:nvPr/>
        </p:nvSpPr>
        <p:spPr>
          <a:xfrm>
            <a:off x="3048000" y="4972050"/>
            <a:ext cx="304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rPr>
              <a:t>Chaklam Silpasuwanchai</a:t>
            </a:r>
            <a:endParaRPr sz="1100">
              <a:solidFill>
                <a:srgbClr val="005EF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Google Shape;16;p1"/>
          <p:cNvSpPr txBox="1"/>
          <p:nvPr/>
        </p:nvSpPr>
        <p:spPr>
          <a:xfrm>
            <a:off x="0" y="4972050"/>
            <a:ext cx="3048000" cy="171600"/>
          </a:xfrm>
          <a:prstGeom prst="rect">
            <a:avLst/>
          </a:prstGeom>
          <a:solidFill>
            <a:srgbClr val="005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Asian Institute of Technology</a:t>
            </a:r>
            <a:endParaRPr sz="1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555975" y="4459800"/>
            <a:ext cx="408975" cy="4089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cs.ubc.ca/~amuham01/LING530/papers/radford2018improving.pdf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hyperlink" Target="https://arxiv.org/pdf/1810.04805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hyperlink" Target="https://arxiv.org/abs/1907.11692" TargetMode="External"/><Relationship Id="rId5" Type="http://schemas.openxmlformats.org/officeDocument/2006/relationships/hyperlink" Target="https://arxiv.org/abs/1907.10529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arxiv.org/pdf/1910.10683.pdf" TargetMode="External"/><Relationship Id="rId4" Type="http://schemas.openxmlformats.org/officeDocument/2006/relationships/image" Target="../media/image20.png"/><Relationship Id="rId5" Type="http://schemas.openxmlformats.org/officeDocument/2006/relationships/image" Target="../media/image30.png"/><Relationship Id="rId6" Type="http://schemas.openxmlformats.org/officeDocument/2006/relationships/image" Target="../media/image17.png"/><Relationship Id="rId7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arxiv.org/pdf/1810.04805.pdf" TargetMode="External"/><Relationship Id="rId4" Type="http://schemas.openxmlformats.org/officeDocument/2006/relationships/hyperlink" Target="https://arxiv.org/pdf/1910.10683.pdf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Pretrained Models -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BERT, GPT, T5</a:t>
            </a:r>
            <a:endParaRPr sz="3600"/>
          </a:p>
        </p:txBody>
      </p:sp>
      <p:sp>
        <p:nvSpPr>
          <p:cNvPr id="118" name="Google Shape;118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Natural Language Processing</a:t>
            </a:r>
            <a:endParaRPr sz="20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929292"/>
                </a:solidFill>
              </a:rPr>
              <a:t>(based on revision of John Hewitt and Colin Raffel Lectures)</a:t>
            </a:r>
            <a:endParaRPr sz="1400">
              <a:solidFill>
                <a:srgbClr val="929292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decoders as classifier</a:t>
            </a:r>
            <a:endParaRPr sz="2600"/>
          </a:p>
        </p:txBody>
      </p:sp>
      <p:sp>
        <p:nvSpPr>
          <p:cNvPr id="172" name="Google Shape;172;p31"/>
          <p:cNvSpPr txBox="1"/>
          <p:nvPr>
            <p:ph idx="1" type="body"/>
          </p:nvPr>
        </p:nvSpPr>
        <p:spPr>
          <a:xfrm>
            <a:off x="76200" y="1009650"/>
            <a:ext cx="65982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During </a:t>
            </a:r>
            <a:r>
              <a:rPr b="1" lang="en" sz="1500"/>
              <a:t>pre-training</a:t>
            </a:r>
            <a:r>
              <a:rPr lang="en" sz="1500"/>
              <a:t>, treat it as a LM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 on a huge huge corpus and on many days…</a:t>
            </a:r>
            <a:endParaRPr sz="15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Then we can </a:t>
            </a:r>
            <a:r>
              <a:rPr b="1" lang="en" sz="1500"/>
              <a:t>finetune</a:t>
            </a:r>
            <a:r>
              <a:rPr lang="en" sz="1500"/>
              <a:t> them by training a classifier (here Linear, with A as the W matrix and b as the bias) on the </a:t>
            </a:r>
            <a:r>
              <a:rPr b="1" lang="en" sz="1500"/>
              <a:t>last word’s hidden state</a:t>
            </a:r>
            <a:r>
              <a:rPr lang="en" sz="1500"/>
              <a:t> (assumed to capture the whole sequence states)</a:t>
            </a:r>
            <a:endParaRPr sz="15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Note that the </a:t>
            </a:r>
            <a:r>
              <a:rPr b="1" lang="en" sz="1500"/>
              <a:t>linear layer hasn’t been pretrained</a:t>
            </a:r>
            <a:r>
              <a:rPr lang="en" sz="1500"/>
              <a:t> and must be learned from scratch</a:t>
            </a:r>
            <a:endParaRPr sz="1500"/>
          </a:p>
        </p:txBody>
      </p:sp>
      <p:pic>
        <p:nvPicPr>
          <p:cNvPr id="173" name="Google Shape;1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8625" y="1092740"/>
            <a:ext cx="2492550" cy="255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decoders as </a:t>
            </a:r>
            <a:r>
              <a:rPr lang="en" sz="2600"/>
              <a:t>generator</a:t>
            </a:r>
            <a:endParaRPr sz="2600"/>
          </a:p>
        </p:txBody>
      </p:sp>
      <p:sp>
        <p:nvSpPr>
          <p:cNvPr id="179" name="Google Shape;179;p32"/>
          <p:cNvSpPr txBox="1"/>
          <p:nvPr>
            <p:ph idx="1" type="body"/>
          </p:nvPr>
        </p:nvSpPr>
        <p:spPr>
          <a:xfrm>
            <a:off x="76200" y="1009650"/>
            <a:ext cx="58974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During </a:t>
            </a:r>
            <a:r>
              <a:rPr b="1" lang="en" sz="1500"/>
              <a:t>pre-training</a:t>
            </a:r>
            <a:r>
              <a:rPr lang="en" sz="1500"/>
              <a:t>, treat it as a LM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 on a huge huge corpus and on many days…</a:t>
            </a:r>
            <a:endParaRPr sz="15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During </a:t>
            </a:r>
            <a:r>
              <a:rPr b="1" lang="en" sz="1500"/>
              <a:t>finetuning</a:t>
            </a:r>
            <a:r>
              <a:rPr lang="en" sz="1500"/>
              <a:t>:  provides the specific domain datasets (summarization, dialogue) and let the gradients backpropagate again</a:t>
            </a:r>
            <a:endParaRPr sz="15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Note that the </a:t>
            </a:r>
            <a:r>
              <a:rPr b="1" lang="en" sz="1500"/>
              <a:t>linear layers has already been pretrained</a:t>
            </a:r>
            <a:r>
              <a:rPr lang="en" sz="1500"/>
              <a:t> (i.e., A and b).  This is different from decoder as classifier situtaton.</a:t>
            </a:r>
            <a:endParaRPr sz="1500"/>
          </a:p>
        </p:txBody>
      </p:sp>
      <p:pic>
        <p:nvPicPr>
          <p:cNvPr id="180" name="Google Shape;18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5925" y="1130200"/>
            <a:ext cx="2734350" cy="217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Pretraining - decoders - GPT [Radford et al. 2018]</a:t>
            </a:r>
            <a:endParaRPr sz="2800"/>
          </a:p>
        </p:txBody>
      </p:sp>
      <p:sp>
        <p:nvSpPr>
          <p:cNvPr id="186" name="Google Shape;186;p33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2018’s GPT was a big success in pretraining a decoder!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Transformer decoder with 12 layers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768-dimensional hidden states, 3072-dimensional feed-forward hidden layers.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Byte-pair encoding with 40,000 merges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Trained on BooksCorpus: over 7000 unique books.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Contains long spans of contiguous text, for learning long-distance dependencies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 acronym “GPT” never showed up in the original paper; it could stand for “Generative PreTraining” or “Generative Pretrained Transformer”</a:t>
            </a:r>
            <a:endParaRPr sz="1500"/>
          </a:p>
        </p:txBody>
      </p:sp>
      <p:sp>
        <p:nvSpPr>
          <p:cNvPr id="187" name="Google Shape;187;p33"/>
          <p:cNvSpPr txBox="1"/>
          <p:nvPr/>
        </p:nvSpPr>
        <p:spPr>
          <a:xfrm>
            <a:off x="228600" y="4254967"/>
            <a:ext cx="8763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Improving Language Understanding by Generative Pre-Training, Radford et al. 2018, </a:t>
            </a:r>
            <a:r>
              <a:rPr lang="en" sz="11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https://www.cs.ubc.ca/~amuham01/LING530/papers/radford2018improving.pdf</a:t>
            </a: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decoders - GPT</a:t>
            </a:r>
            <a:endParaRPr sz="2600"/>
          </a:p>
        </p:txBody>
      </p:sp>
      <p:sp>
        <p:nvSpPr>
          <p:cNvPr id="193" name="Google Shape;193;p34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How do we format inputs to our decoder for </a:t>
            </a:r>
            <a:r>
              <a:rPr b="1" lang="en" sz="1500"/>
              <a:t>finetuning tasks?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Natural Language Inference: </a:t>
            </a:r>
            <a:r>
              <a:rPr lang="en" sz="1500"/>
              <a:t>label pairs of sentences as </a:t>
            </a:r>
            <a:r>
              <a:rPr i="1" lang="en" sz="1500"/>
              <a:t>entailing/contradictory/neutral</a:t>
            </a:r>
            <a:r>
              <a:rPr lang="en" sz="1500"/>
              <a:t>.  E.g., </a:t>
            </a:r>
            <a:r>
              <a:rPr i="1" lang="en" sz="1500"/>
              <a:t>entailing</a:t>
            </a:r>
            <a:r>
              <a:rPr lang="en" sz="1500"/>
              <a:t> pair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1500"/>
              <a:buChar char="○"/>
            </a:pPr>
            <a:r>
              <a:rPr i="1" lang="en" sz="1500">
                <a:solidFill>
                  <a:srgbClr val="005EF6"/>
                </a:solidFill>
              </a:rPr>
              <a:t>Premise: The man is in the doorway</a:t>
            </a:r>
            <a:endParaRPr i="1" sz="1500">
              <a:solidFill>
                <a:srgbClr val="005EF6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1500"/>
              <a:buChar char="○"/>
            </a:pPr>
            <a:r>
              <a:rPr i="1" lang="en" sz="1500">
                <a:solidFill>
                  <a:srgbClr val="005EF6"/>
                </a:solidFill>
              </a:rPr>
              <a:t>Hypothesis: The person is near the door</a:t>
            </a:r>
            <a:endParaRPr i="1" sz="1500">
              <a:solidFill>
                <a:srgbClr val="005EF6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not change the architecture, Radford et al. 2018 simply format the input like this, where a linear classifier is applied to the embedding vector of the [EXTRACT] token.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1500"/>
              <a:buChar char="○"/>
            </a:pPr>
            <a:r>
              <a:rPr i="1" lang="en" sz="1500">
                <a:solidFill>
                  <a:srgbClr val="005EF6"/>
                </a:solidFill>
              </a:rPr>
              <a:t>[START] The man is in the doorway [DELIM] The person is near the door [EXTRACT]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decoders - GPT</a:t>
            </a:r>
            <a:endParaRPr sz="2600"/>
          </a:p>
        </p:txBody>
      </p:sp>
      <p:sp>
        <p:nvSpPr>
          <p:cNvPr id="199" name="Google Shape;199;p35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Results of GPT on natural language inference datasets</a:t>
            </a:r>
            <a:endParaRPr/>
          </a:p>
        </p:txBody>
      </p:sp>
      <p:pic>
        <p:nvPicPr>
          <p:cNvPr id="200" name="Google Shape;2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50" y="1789450"/>
            <a:ext cx="8209575" cy="240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decoders - GPT2</a:t>
            </a:r>
            <a:endParaRPr sz="2600"/>
          </a:p>
        </p:txBody>
      </p:sp>
      <p:sp>
        <p:nvSpPr>
          <p:cNvPr id="206" name="Google Shape;206;p36"/>
          <p:cNvSpPr txBox="1"/>
          <p:nvPr>
            <p:ph idx="1" type="body"/>
          </p:nvPr>
        </p:nvSpPr>
        <p:spPr>
          <a:xfrm>
            <a:off x="228600" y="1085850"/>
            <a:ext cx="87630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GPT2</a:t>
            </a:r>
            <a:r>
              <a:rPr lang="en" sz="1500"/>
              <a:t> - trained on more data, was shown to produce relatively good grammatical samples</a:t>
            </a:r>
            <a:endParaRPr sz="1500"/>
          </a:p>
        </p:txBody>
      </p:sp>
      <p:pic>
        <p:nvPicPr>
          <p:cNvPr id="207" name="Google Shape;2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662" y="1618650"/>
            <a:ext cx="6036876" cy="285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Pretraining - encoders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8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encoders - how to train?</a:t>
            </a:r>
            <a:endParaRPr sz="2600"/>
          </a:p>
        </p:txBody>
      </p:sp>
      <p:sp>
        <p:nvSpPr>
          <p:cNvPr id="218" name="Google Shape;218;p38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Ok, decoders look great….so why bother encoder approaches?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</a:t>
            </a:r>
            <a:r>
              <a:rPr b="1" lang="en" sz="1500"/>
              <a:t>decoder approaches</a:t>
            </a:r>
            <a:r>
              <a:rPr lang="en" sz="1500"/>
              <a:t>, it assumes </a:t>
            </a:r>
            <a:r>
              <a:rPr b="1" lang="en" sz="1500"/>
              <a:t>masked attention </a:t>
            </a:r>
            <a:r>
              <a:rPr lang="en" sz="1500"/>
              <a:t>is used, thus bidirectionality context cannot be utilized.  If we want </a:t>
            </a:r>
            <a:r>
              <a:rPr b="1" lang="en" sz="1500"/>
              <a:t>bidirectionality</a:t>
            </a:r>
            <a:r>
              <a:rPr lang="en" sz="1500"/>
              <a:t>, we got to remove the masked attention unit, which turns to be basically the encoder!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So can we pretrain our model using the encoder </a:t>
            </a:r>
            <a:r>
              <a:rPr lang="en" sz="1500"/>
              <a:t>approaches</a:t>
            </a:r>
            <a:r>
              <a:rPr lang="en" sz="1500"/>
              <a:t>?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But wait, then we cannot train using the same pretraining objective as decoder, because the future is not masked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So what pretraining objective to use?</a:t>
            </a:r>
            <a:endParaRPr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9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encoders - how to train?</a:t>
            </a:r>
            <a:endParaRPr sz="2600"/>
          </a:p>
        </p:txBody>
      </p:sp>
      <p:sp>
        <p:nvSpPr>
          <p:cNvPr id="224" name="Google Shape;224;p39"/>
          <p:cNvSpPr txBox="1"/>
          <p:nvPr>
            <p:ph idx="1" type="body"/>
          </p:nvPr>
        </p:nvSpPr>
        <p:spPr>
          <a:xfrm>
            <a:off x="228600" y="1085850"/>
            <a:ext cx="5328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Idea: Use </a:t>
            </a:r>
            <a:r>
              <a:rPr b="1" lang="en" sz="1500"/>
              <a:t>Masked LM</a:t>
            </a:r>
            <a:endParaRPr b="1" sz="1500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Replace some fraction of words in the input with special [MASK] token; predict these words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Only add loss terms from words that are “masked” out. 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Basic idea behind </a:t>
            </a:r>
            <a:r>
              <a:rPr b="1" lang="en" sz="1500"/>
              <a:t>BERT</a:t>
            </a:r>
            <a:endParaRPr b="1" sz="1500"/>
          </a:p>
        </p:txBody>
      </p:sp>
      <p:pic>
        <p:nvPicPr>
          <p:cNvPr id="225" name="Google Shape;22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3350" y="1239538"/>
            <a:ext cx="2898900" cy="2264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Pretraining - encoders - BERT [Devlin et al., NAACL 2018]</a:t>
            </a:r>
            <a:endParaRPr sz="2400"/>
          </a:p>
        </p:txBody>
      </p:sp>
      <p:sp>
        <p:nvSpPr>
          <p:cNvPr id="231" name="Google Shape;231;p40"/>
          <p:cNvSpPr txBox="1"/>
          <p:nvPr>
            <p:ph idx="1" type="body"/>
          </p:nvPr>
        </p:nvSpPr>
        <p:spPr>
          <a:xfrm>
            <a:off x="228600" y="1085850"/>
            <a:ext cx="5037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Devlin et al. 2018 proposed the “</a:t>
            </a:r>
            <a:r>
              <a:rPr b="1" lang="en" sz="1500"/>
              <a:t>Masked LM</a:t>
            </a:r>
            <a:r>
              <a:rPr lang="en" sz="1500"/>
              <a:t>” objective and released the weights of a pretrained Transformer called </a:t>
            </a:r>
            <a:r>
              <a:rPr b="1" lang="en" sz="1500"/>
              <a:t>BERT</a:t>
            </a:r>
            <a:r>
              <a:rPr lang="en" sz="1500"/>
              <a:t> (Bidirectional Encoder Representations from Transformers)</a:t>
            </a:r>
            <a:endParaRPr sz="1500"/>
          </a:p>
          <a:p>
            <a:pPr indent="-209550" lvl="0" marL="3429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Predict a random 15% of (sub)word tokens</a:t>
            </a:r>
            <a:endParaRPr sz="1500"/>
          </a:p>
          <a:p>
            <a:pPr indent="-209550" lvl="1" marL="51435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Replace input word with [MASK] 80% of the time</a:t>
            </a:r>
            <a:endParaRPr sz="1500"/>
          </a:p>
          <a:p>
            <a:pPr indent="-209550" lvl="1" marL="51435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Replace input word with a random token 10% of the time</a:t>
            </a:r>
            <a:endParaRPr sz="1500"/>
          </a:p>
          <a:p>
            <a:pPr indent="-209550" lvl="1" marL="51435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Leave input word unchanged 10% of the time (but still predict it)</a:t>
            </a:r>
            <a:endParaRPr sz="1500"/>
          </a:p>
          <a:p>
            <a:pPr indent="-209550" lvl="0" marL="3429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Why? Doesn’t let the model get complacent and not build strong representations of non-masked words (No masks are seen at fine-tuning time!)</a:t>
            </a:r>
            <a:endParaRPr sz="1500"/>
          </a:p>
        </p:txBody>
      </p:sp>
      <p:pic>
        <p:nvPicPr>
          <p:cNvPr id="232" name="Google Shape;23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5600" y="1200000"/>
            <a:ext cx="3649800" cy="255569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40"/>
          <p:cNvSpPr txBox="1"/>
          <p:nvPr/>
        </p:nvSpPr>
        <p:spPr>
          <a:xfrm>
            <a:off x="5294500" y="3831900"/>
            <a:ext cx="3237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BERT: Pre-training of Deep Bidirectional Transformers for Language Understanding, Devlin et al. 2018, </a:t>
            </a:r>
            <a:r>
              <a:rPr lang="en" sz="1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https://arxiv.org/pdf/1810.04805.pdf</a:t>
            </a: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Announcement</a:t>
            </a:r>
            <a:endParaRPr sz="2900"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228600" y="971550"/>
            <a:ext cx="8763000" cy="34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TA announcements (if any)...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encoders - BERT</a:t>
            </a:r>
            <a:endParaRPr sz="2600"/>
          </a:p>
        </p:txBody>
      </p:sp>
      <p:sp>
        <p:nvSpPr>
          <p:cNvPr id="239" name="Google Shape;239;p41"/>
          <p:cNvSpPr txBox="1"/>
          <p:nvPr>
            <p:ph idx="1" type="body"/>
          </p:nvPr>
        </p:nvSpPr>
        <p:spPr>
          <a:xfrm>
            <a:off x="228600" y="1085850"/>
            <a:ext cx="8763000" cy="21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More details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 whole sequence length is 512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 pretraining input to BERT will be always be a </a:t>
            </a:r>
            <a:r>
              <a:rPr b="1" lang="en" sz="1500"/>
              <a:t>two separate contiguous chunks of text</a:t>
            </a:r>
            <a:r>
              <a:rPr lang="en" sz="1500"/>
              <a:t> (together 512)</a:t>
            </a:r>
            <a:endParaRPr sz="15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40" name="Google Shape;240;p41"/>
          <p:cNvSpPr txBox="1"/>
          <p:nvPr>
            <p:ph idx="1" type="body"/>
          </p:nvPr>
        </p:nvSpPr>
        <p:spPr>
          <a:xfrm>
            <a:off x="228600" y="3687625"/>
            <a:ext cx="8763000" cy="14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addition of the masked LM, simultaneously, BERT was trained to predict whether one chunk follows the other or is randomly sampled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Later work has argued this “next sentence prediction” is not necessary….huh?! </a:t>
            </a:r>
            <a:endParaRPr sz="15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241" name="Google Shape;24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8131" y="2300056"/>
            <a:ext cx="4707732" cy="143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encoders - BERT</a:t>
            </a:r>
            <a:endParaRPr sz="2600"/>
          </a:p>
        </p:txBody>
      </p:sp>
      <p:sp>
        <p:nvSpPr>
          <p:cNvPr id="247" name="Google Shape;247;p42"/>
          <p:cNvSpPr txBox="1"/>
          <p:nvPr>
            <p:ph idx="1" type="body"/>
          </p:nvPr>
        </p:nvSpPr>
        <p:spPr>
          <a:xfrm>
            <a:off x="152400" y="1009650"/>
            <a:ext cx="74631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More details :-)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Two models were released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b="1" lang="en" sz="1500"/>
              <a:t>BERT-base</a:t>
            </a:r>
            <a:r>
              <a:rPr lang="en" sz="1500"/>
              <a:t>: 12 layers, 768-dim hidden states, 12 attention heads, 110 million params.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b="1" lang="en" sz="1500"/>
              <a:t>BERT-large</a:t>
            </a:r>
            <a:r>
              <a:rPr lang="en" sz="1500"/>
              <a:t>: 24 layers, 1024-dim hidden states, 16 attention heads, 340 million params.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Trained on: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BooksCorpus (800 million words)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English Wikipedia (2,500 million words)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Pretraining is expensive and impractical on a single GPU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BERT was pretrained with 64 TPU chips for a total of 4 days.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Finetuning is practical and common on a single GPU.  Yay!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Pretrain once, finetune many times.</a:t>
            </a:r>
            <a:endParaRPr sz="1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encoders - BERT</a:t>
            </a:r>
            <a:endParaRPr sz="2600"/>
          </a:p>
        </p:txBody>
      </p:sp>
      <p:sp>
        <p:nvSpPr>
          <p:cNvPr id="253" name="Google Shape;253;p43"/>
          <p:cNvSpPr txBox="1"/>
          <p:nvPr>
            <p:ph idx="1" type="body"/>
          </p:nvPr>
        </p:nvSpPr>
        <p:spPr>
          <a:xfrm>
            <a:off x="152400" y="1009650"/>
            <a:ext cx="86652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BERT was massively popular and versatile; finetuning BERT led to new state-of-the-art results on a broad range of tasks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QQP   </a:t>
            </a:r>
            <a:r>
              <a:rPr lang="en" sz="1500"/>
              <a:t>: Quora Question Pairs (detect paraphrase questions)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QNLI  </a:t>
            </a:r>
            <a:r>
              <a:rPr lang="en" sz="1500"/>
              <a:t>: Natural Language Inference Over Question-Answering Data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SST-2  </a:t>
            </a:r>
            <a:r>
              <a:rPr lang="en" sz="1500"/>
              <a:t>: sentiment analysis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CoLA  </a:t>
            </a:r>
            <a:r>
              <a:rPr lang="en" sz="1500"/>
              <a:t>: corpus of linguistic acceptability (detect whether sentences are grammatical)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STS-B </a:t>
            </a:r>
            <a:r>
              <a:rPr lang="en" sz="1500"/>
              <a:t>: semantic textual similarity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MRPC </a:t>
            </a:r>
            <a:r>
              <a:rPr lang="en" sz="1500"/>
              <a:t>: microsoft paraphrase corpus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RTE</a:t>
            </a:r>
            <a:r>
              <a:rPr lang="en" sz="1500"/>
              <a:t>: a small natural language inference corpus</a:t>
            </a:r>
            <a:endParaRPr sz="1500"/>
          </a:p>
        </p:txBody>
      </p:sp>
      <p:pic>
        <p:nvPicPr>
          <p:cNvPr id="254" name="Google Shape;25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687" y="3030900"/>
            <a:ext cx="8526626" cy="185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Extensions of BERT</a:t>
            </a:r>
            <a:endParaRPr sz="2600"/>
          </a:p>
        </p:txBody>
      </p:sp>
      <p:sp>
        <p:nvSpPr>
          <p:cNvPr id="260" name="Google Shape;260;p44"/>
          <p:cNvSpPr txBox="1"/>
          <p:nvPr>
            <p:ph idx="1" type="body"/>
          </p:nvPr>
        </p:nvSpPr>
        <p:spPr>
          <a:xfrm>
            <a:off x="152400" y="1009650"/>
            <a:ext cx="86652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Many more BERT variants like </a:t>
            </a:r>
            <a:r>
              <a:rPr b="1" lang="en" sz="1400"/>
              <a:t>RoBERTa</a:t>
            </a:r>
            <a:r>
              <a:rPr lang="en" sz="1400"/>
              <a:t>, </a:t>
            </a:r>
            <a:r>
              <a:rPr b="1" lang="en" sz="1400"/>
              <a:t>SpanBERT</a:t>
            </a:r>
            <a:r>
              <a:rPr lang="en" sz="1400"/>
              <a:t>, and others!</a:t>
            </a:r>
            <a:endParaRPr sz="1400"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RoBERTa</a:t>
            </a:r>
            <a:r>
              <a:rPr lang="en" sz="1400"/>
              <a:t>:  mainly just train BERT for longer and remove next sentence prediction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SpanBERT</a:t>
            </a:r>
            <a:r>
              <a:rPr lang="en" sz="1400"/>
              <a:t>: masking contiguous spans of words makes a harder, more useful pretraining task</a:t>
            </a:r>
            <a:endParaRPr sz="1400"/>
          </a:p>
        </p:txBody>
      </p:sp>
      <p:pic>
        <p:nvPicPr>
          <p:cNvPr id="261" name="Google Shape;26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0038" y="2109550"/>
            <a:ext cx="6223926" cy="186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4"/>
          <p:cNvSpPr txBox="1"/>
          <p:nvPr/>
        </p:nvSpPr>
        <p:spPr>
          <a:xfrm>
            <a:off x="176400" y="4202125"/>
            <a:ext cx="8839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RoBERTa: A Robustly Optimized BERT Pretraining Approach, Liu et al. 2019, </a:t>
            </a:r>
            <a:r>
              <a:rPr lang="en" sz="11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https://arxiv.org/abs/1907.11692</a:t>
            </a: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SpanBERT: Improving Pre-training by Representing and Predicting Spans, Joshi et al. 2019, </a:t>
            </a:r>
            <a:r>
              <a:rPr lang="en" sz="11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https://arxiv.org/abs/1907.10529</a:t>
            </a: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Pretraining - encoder-decoder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Pretraining - encoder-decoder - T5 [Raffel et al., J.Mach.Learn 2020] </a:t>
            </a:r>
            <a:endParaRPr sz="2100"/>
          </a:p>
        </p:txBody>
      </p:sp>
      <p:sp>
        <p:nvSpPr>
          <p:cNvPr id="273" name="Google Shape;273;p46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One of the first paper to propose pretrained encoder-decoder architecture is of </a:t>
            </a:r>
            <a:r>
              <a:rPr b="1" lang="en" sz="1400"/>
              <a:t>Raffel et al. 2018 T5 model.  </a:t>
            </a:r>
            <a:r>
              <a:rPr lang="en" sz="1400"/>
              <a:t>Proposed as a unified text-to-text model, treating all problems as text-to-text with prefix specifying the problem type</a:t>
            </a:r>
            <a:endParaRPr sz="1400"/>
          </a:p>
        </p:txBody>
      </p:sp>
      <p:sp>
        <p:nvSpPr>
          <p:cNvPr id="274" name="Google Shape;274;p46"/>
          <p:cNvSpPr txBox="1"/>
          <p:nvPr/>
        </p:nvSpPr>
        <p:spPr>
          <a:xfrm>
            <a:off x="367100" y="4569225"/>
            <a:ext cx="8109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Exploring the Limits of Transfer Learning with a Unified Text-to-Text Transformer, Raffel et al., 2020, </a:t>
            </a:r>
            <a:r>
              <a:rPr lang="en" sz="9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https://arxiv.org/pdf/1910.10683.pdf</a:t>
            </a: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5" name="Google Shape;27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0159" y="1927581"/>
            <a:ext cx="4925251" cy="6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05051" y="2586894"/>
            <a:ext cx="4132099" cy="57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43059" y="3176930"/>
            <a:ext cx="4043090" cy="57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92949" y="3750275"/>
            <a:ext cx="5447079" cy="67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7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encoder-decoder - T5</a:t>
            </a:r>
            <a:endParaRPr sz="2600"/>
          </a:p>
        </p:txBody>
      </p:sp>
      <p:sp>
        <p:nvSpPr>
          <p:cNvPr id="284" name="Google Shape;284;p47"/>
          <p:cNvSpPr txBox="1"/>
          <p:nvPr>
            <p:ph idx="1" type="body"/>
          </p:nvPr>
        </p:nvSpPr>
        <p:spPr>
          <a:xfrm>
            <a:off x="76200" y="9334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Training objective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Very similar to BERT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But instead, </a:t>
            </a:r>
            <a:r>
              <a:rPr lang="en" sz="1500"/>
              <a:t>reconstruct</a:t>
            </a:r>
            <a:r>
              <a:rPr lang="en" sz="1500"/>
              <a:t> only the masked tokens</a:t>
            </a:r>
            <a:endParaRPr sz="1500"/>
          </a:p>
          <a:p>
            <a:pPr indent="-323850" lvl="3" marL="18288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Authors claim that this design decision is made to reduce computational cost</a:t>
            </a:r>
            <a:endParaRPr sz="1500"/>
          </a:p>
          <a:p>
            <a:pPr indent="-323850" lvl="3" marL="18288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They could achieve the same performance as BERT with only ¼ of </a:t>
            </a:r>
            <a:r>
              <a:rPr lang="en" sz="1500"/>
              <a:t>computational</a:t>
            </a:r>
            <a:r>
              <a:rPr lang="en" sz="1500"/>
              <a:t> cost</a:t>
            </a:r>
            <a:endParaRPr sz="1500"/>
          </a:p>
        </p:txBody>
      </p:sp>
      <p:pic>
        <p:nvPicPr>
          <p:cNvPr id="285" name="Google Shape;2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550" y="2905603"/>
            <a:ext cx="4093876" cy="155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7"/>
          <p:cNvSpPr txBox="1"/>
          <p:nvPr/>
        </p:nvSpPr>
        <p:spPr>
          <a:xfrm>
            <a:off x="3993550" y="3558597"/>
            <a:ext cx="4236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&lt;- Inputs to the encoder 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7" name="Google Shape;287;p47"/>
          <p:cNvSpPr txBox="1"/>
          <p:nvPr/>
        </p:nvSpPr>
        <p:spPr>
          <a:xfrm>
            <a:off x="2832200" y="4092825"/>
            <a:ext cx="575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&lt;- Targets of the decoder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8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encoder-decoder - T5</a:t>
            </a:r>
            <a:endParaRPr sz="2600"/>
          </a:p>
        </p:txBody>
      </p:sp>
      <p:sp>
        <p:nvSpPr>
          <p:cNvPr id="293" name="Google Shape;293;p48"/>
          <p:cNvSpPr txBox="1"/>
          <p:nvPr>
            <p:ph idx="1" type="body"/>
          </p:nvPr>
        </p:nvSpPr>
        <p:spPr>
          <a:xfrm>
            <a:off x="216775" y="1177825"/>
            <a:ext cx="8622300" cy="32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Use the pretrained model that has been trained on some C4 data (custom crawling dataset), and then after pretraining, finetune on different tasks</a:t>
            </a:r>
            <a:endParaRPr sz="1500"/>
          </a:p>
        </p:txBody>
      </p:sp>
      <p:pic>
        <p:nvPicPr>
          <p:cNvPr id="294" name="Google Shape;29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063" y="2019151"/>
            <a:ext cx="7837876" cy="123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9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encoder-decoder - T5</a:t>
            </a:r>
            <a:endParaRPr sz="2600"/>
          </a:p>
        </p:txBody>
      </p:sp>
      <p:sp>
        <p:nvSpPr>
          <p:cNvPr id="300" name="Google Shape;300;p49"/>
          <p:cNvSpPr txBox="1"/>
          <p:nvPr>
            <p:ph idx="1" type="body"/>
          </p:nvPr>
        </p:nvSpPr>
        <p:spPr>
          <a:xfrm>
            <a:off x="76200" y="1025425"/>
            <a:ext cx="8763000" cy="32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Multi-task learning - pretraining and finetuning all the tasks </a:t>
            </a:r>
            <a:r>
              <a:rPr lang="en" sz="1500"/>
              <a:t>everything</a:t>
            </a:r>
            <a:r>
              <a:rPr lang="en" sz="1500"/>
              <a:t> together...the pretraining C4 tasks, the GLUE tasks, the CNNDM tasks, etc.</a:t>
            </a:r>
            <a:endParaRPr sz="1500"/>
          </a:p>
        </p:txBody>
      </p:sp>
      <p:pic>
        <p:nvPicPr>
          <p:cNvPr id="301" name="Google Shape;30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100" y="1788733"/>
            <a:ext cx="4611880" cy="290675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9"/>
          <p:cNvSpPr txBox="1"/>
          <p:nvPr>
            <p:ph idx="1" type="body"/>
          </p:nvPr>
        </p:nvSpPr>
        <p:spPr>
          <a:xfrm>
            <a:off x="5263350" y="1676550"/>
            <a:ext cx="3614100" cy="30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Because the pretraining tasks are much much bigger than any other tasks, it will take forever before the downstreaming </a:t>
            </a:r>
            <a:r>
              <a:rPr lang="en" sz="1500"/>
              <a:t>tasks</a:t>
            </a:r>
            <a:r>
              <a:rPr lang="en" sz="1500"/>
              <a:t> gots a chance to be trained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Solution: Introduce a hyperparameter K to decide when to stop training on the pretraining dataset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Then we can set a temperature T to choose how many samples we want from each dataset</a:t>
            </a:r>
            <a:endParaRPr sz="15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0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encoder-decoder - T5</a:t>
            </a:r>
            <a:endParaRPr sz="2600"/>
          </a:p>
        </p:txBody>
      </p:sp>
      <p:sp>
        <p:nvSpPr>
          <p:cNvPr id="308" name="Google Shape;308;p50"/>
          <p:cNvSpPr txBox="1"/>
          <p:nvPr>
            <p:ph idx="1" type="body"/>
          </p:nvPr>
        </p:nvSpPr>
        <p:spPr>
          <a:xfrm>
            <a:off x="76200" y="1025425"/>
            <a:ext cx="8763000" cy="32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Also tried on question-answering task on another separate paper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Before that, let me introduce briefly type of question-answering task.   It can be categorized into broadly three types: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Reading comprehension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Open-domain question answering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Closed-book question answering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Suggested Readings</a:t>
            </a:r>
            <a:endParaRPr sz="2600"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3"/>
              </a:rPr>
              <a:t>BERT: Pre-training of Deep Bidirectional Transformers for Language Understanding</a:t>
            </a:r>
            <a:r>
              <a:rPr lang="en" sz="1500"/>
              <a:t> (original paper of BERT)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T5 Model</a:t>
            </a:r>
            <a:r>
              <a:rPr lang="en" sz="1500"/>
              <a:t>  (original paper of the T5 model; lots of stuffs about multi-task learning and transfer learning)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encoder-decoder - T5</a:t>
            </a:r>
            <a:endParaRPr sz="2600"/>
          </a:p>
        </p:txBody>
      </p:sp>
      <p:sp>
        <p:nvSpPr>
          <p:cNvPr id="314" name="Google Shape;314;p51"/>
          <p:cNvSpPr txBox="1"/>
          <p:nvPr>
            <p:ph idx="1" type="body"/>
          </p:nvPr>
        </p:nvSpPr>
        <p:spPr>
          <a:xfrm>
            <a:off x="76200" y="1025425"/>
            <a:ext cx="8763000" cy="32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Reading comprehension</a:t>
            </a:r>
            <a:endParaRPr sz="1600"/>
          </a:p>
        </p:txBody>
      </p:sp>
      <p:pic>
        <p:nvPicPr>
          <p:cNvPr id="315" name="Google Shape;31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713" y="1757388"/>
            <a:ext cx="5938574" cy="2109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2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encoder-decoder - T5</a:t>
            </a:r>
            <a:endParaRPr sz="2600"/>
          </a:p>
        </p:txBody>
      </p:sp>
      <p:sp>
        <p:nvSpPr>
          <p:cNvPr id="321" name="Google Shape;321;p52"/>
          <p:cNvSpPr txBox="1"/>
          <p:nvPr>
            <p:ph idx="1" type="body"/>
          </p:nvPr>
        </p:nvSpPr>
        <p:spPr>
          <a:xfrm>
            <a:off x="76200" y="1025425"/>
            <a:ext cx="8763000" cy="32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Open-domain question answering</a:t>
            </a:r>
            <a:endParaRPr sz="1600"/>
          </a:p>
        </p:txBody>
      </p:sp>
      <p:pic>
        <p:nvPicPr>
          <p:cNvPr id="322" name="Google Shape;3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3412" y="1647547"/>
            <a:ext cx="6157175" cy="24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encoder-decoder - T5</a:t>
            </a:r>
            <a:endParaRPr sz="2600"/>
          </a:p>
        </p:txBody>
      </p:sp>
      <p:sp>
        <p:nvSpPr>
          <p:cNvPr id="328" name="Google Shape;328;p53"/>
          <p:cNvSpPr txBox="1"/>
          <p:nvPr>
            <p:ph idx="1" type="body"/>
          </p:nvPr>
        </p:nvSpPr>
        <p:spPr>
          <a:xfrm>
            <a:off x="76200" y="1025425"/>
            <a:ext cx="8763000" cy="32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Closed</a:t>
            </a:r>
            <a:r>
              <a:rPr lang="en" sz="1600"/>
              <a:t>-book question answering</a:t>
            </a:r>
            <a:endParaRPr sz="1600"/>
          </a:p>
        </p:txBody>
      </p:sp>
      <p:pic>
        <p:nvPicPr>
          <p:cNvPr id="329" name="Google Shape;32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950" y="1905000"/>
            <a:ext cx="6896100" cy="1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encoder-decoder - T5</a:t>
            </a:r>
            <a:endParaRPr sz="2600"/>
          </a:p>
        </p:txBody>
      </p:sp>
      <p:sp>
        <p:nvSpPr>
          <p:cNvPr id="335" name="Google Shape;335;p54"/>
          <p:cNvSpPr txBox="1"/>
          <p:nvPr>
            <p:ph idx="1" type="body"/>
          </p:nvPr>
        </p:nvSpPr>
        <p:spPr>
          <a:xfrm>
            <a:off x="206925" y="1025425"/>
            <a:ext cx="8632200" cy="32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They took some question answering tasks (natural question, web question, trivia question answering datasets) and took out all the context.   </a:t>
            </a:r>
            <a:r>
              <a:rPr lang="en" sz="1500"/>
              <a:t>Metric is the ratio of the number of shared words to the total number of words in the ground truth.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36" name="Google Shape;33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6950" y="1977250"/>
            <a:ext cx="4884699" cy="236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5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Pretraining - encoder-decoder - T5</a:t>
            </a:r>
            <a:endParaRPr sz="2600"/>
          </a:p>
        </p:txBody>
      </p:sp>
      <p:sp>
        <p:nvSpPr>
          <p:cNvPr id="342" name="Google Shape;342;p55"/>
          <p:cNvSpPr txBox="1"/>
          <p:nvPr>
            <p:ph idx="1" type="body"/>
          </p:nvPr>
        </p:nvSpPr>
        <p:spPr>
          <a:xfrm>
            <a:off x="76200" y="1025425"/>
            <a:ext cx="8763000" cy="32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They revised their training objectives, masking ONLY the entities (Salient Span Masking).</a:t>
            </a:r>
            <a:endParaRPr sz="1500"/>
          </a:p>
        </p:txBody>
      </p:sp>
      <p:pic>
        <p:nvPicPr>
          <p:cNvPr id="343" name="Google Shape;34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4713" y="1654000"/>
            <a:ext cx="5034570" cy="26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Very large models and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in-context learning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7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GPT-3, in-context learning (few shots learning)</a:t>
            </a:r>
            <a:endParaRPr sz="2600"/>
          </a:p>
        </p:txBody>
      </p:sp>
      <p:sp>
        <p:nvSpPr>
          <p:cNvPr id="354" name="Google Shape;354;p57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Some very large models seem to perform some kind of learning </a:t>
            </a:r>
            <a:r>
              <a:rPr b="1" lang="en" sz="1500"/>
              <a:t>without gradient steps</a:t>
            </a:r>
            <a:r>
              <a:rPr lang="en" sz="1500"/>
              <a:t> simply from examples you provide within their contexts!   Also known as </a:t>
            </a:r>
            <a:r>
              <a:rPr b="1" lang="en" sz="1500"/>
              <a:t>in-context learning </a:t>
            </a:r>
            <a:r>
              <a:rPr lang="en" sz="1500"/>
              <a:t>(very similar to few shot learning)</a:t>
            </a:r>
            <a:r>
              <a:rPr lang="en" sz="1500"/>
              <a:t>.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GPT-3 </a:t>
            </a:r>
            <a:r>
              <a:rPr lang="en" sz="1500"/>
              <a:t>is the canonical example of this.  The largest T5 model had 11 billion parameters.  GPT-3 has </a:t>
            </a:r>
            <a:r>
              <a:rPr b="1" lang="en" sz="1500"/>
              <a:t>175</a:t>
            </a:r>
            <a:r>
              <a:rPr lang="en" sz="1500"/>
              <a:t> billion parameters</a:t>
            </a:r>
            <a:endParaRPr sz="15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8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GPT-3, in-context learning (few shots learning)</a:t>
            </a:r>
            <a:endParaRPr sz="2600"/>
          </a:p>
        </p:txBody>
      </p:sp>
      <p:pic>
        <p:nvPicPr>
          <p:cNvPr id="360" name="Google Shape;36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2150" y="1202700"/>
            <a:ext cx="6121275" cy="344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Finetuning</a:t>
            </a:r>
            <a:endParaRPr/>
          </a:p>
        </p:txBody>
      </p:sp>
      <p:sp>
        <p:nvSpPr>
          <p:cNvPr id="366" name="Google Shape;366;p5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practices</a:t>
            </a:r>
            <a:endParaRPr/>
          </a:p>
        </p:txBody>
      </p:sp>
      <p:sp>
        <p:nvSpPr>
          <p:cNvPr id="372" name="Google Shape;372;p60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/>
              <a:t>Art</a:t>
            </a:r>
            <a:r>
              <a:rPr lang="en" sz="2000"/>
              <a:t> rather than </a:t>
            </a:r>
            <a:r>
              <a:rPr b="1" lang="en" sz="2000"/>
              <a:t>science</a:t>
            </a:r>
            <a:endParaRPr b="1"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Fine-tune with small learning rates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Not to overly override the pretrained models</a:t>
            </a:r>
            <a:endParaRPr sz="14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Smaller learning rates for earlier layers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Freeze earlier layers, then gradually unfreeze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Slowly decaying the learning rates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Reinitialize or add last layer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When in doubt, search optimal </a:t>
            </a:r>
            <a:r>
              <a:rPr lang="en" sz="2000"/>
              <a:t>hyper parameters using cross-val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Pick the pretrained models that are trained on tasks with similar structure or underlying knowledge required as your task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Pretraining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Multi-task learning vs. Transfer learning vs. Meta learning</a:t>
            </a:r>
            <a:endParaRPr sz="3400"/>
          </a:p>
        </p:txBody>
      </p:sp>
      <p:sp>
        <p:nvSpPr>
          <p:cNvPr id="378" name="Google Shape;378;p6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Same final dream, but different </a:t>
            </a:r>
            <a:r>
              <a:rPr lang="en" sz="3000"/>
              <a:t>approaches</a:t>
            </a:r>
            <a:endParaRPr sz="3000"/>
          </a:p>
        </p:txBody>
      </p:sp>
      <p:sp>
        <p:nvSpPr>
          <p:cNvPr id="384" name="Google Shape;384;p62"/>
          <p:cNvSpPr txBox="1"/>
          <p:nvPr>
            <p:ph idx="1" type="body"/>
          </p:nvPr>
        </p:nvSpPr>
        <p:spPr>
          <a:xfrm>
            <a:off x="228600" y="9334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/>
              <a:t>Multi-task learning</a:t>
            </a:r>
            <a:endParaRPr b="1" sz="11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Simultaneously train on many tasks; assume you have all tasks data at once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Often requires you to structure your tasks to share same structure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Not easy because some tasks are learned more quickly/slowly, thus require handpicked training process (e.g., trained on harder tasks twice as easier tasks on a batch)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Very successful method is </a:t>
            </a:r>
            <a:r>
              <a:rPr b="1" lang="en" sz="1100"/>
              <a:t>mixture of experts</a:t>
            </a:r>
            <a:endParaRPr b="1"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/>
              <a:t>Transfer learning</a:t>
            </a:r>
            <a:endParaRPr b="1" sz="11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Train on one task/subject, and transfer your knowledge to another related task or subject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Very successful method is </a:t>
            </a:r>
            <a:r>
              <a:rPr b="1" lang="en" sz="1100"/>
              <a:t>fine-tuning,  </a:t>
            </a:r>
            <a:r>
              <a:rPr lang="en" sz="1100"/>
              <a:t>but requires very large source dataset and moderate size target dataset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A possible </a:t>
            </a:r>
            <a:r>
              <a:rPr lang="en" sz="1100"/>
              <a:t>problem is input discrepancy (e.g., shape) or structure (e.g., different data structures)</a:t>
            </a:r>
            <a:endParaRPr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/>
              <a:t>Meta learning </a:t>
            </a:r>
            <a:r>
              <a:rPr lang="en" sz="1100"/>
              <a:t>(also called few-shot learning)</a:t>
            </a:r>
            <a:endParaRPr sz="11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Comes in when you have very small target dataset (cannot transfer learning)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Keep on training on different tasks sequentially (with same k and n)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K-shot learning refers to learning using only k training examples for that class (e.g., one-shot learning, or five shots learning)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N-way classification refers to the classification based on choosing among n classes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Don’t know why, but they called training set the “support set” and test set as the “query set”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Then on the testing set, you hope that based on only k training data mixed in n classes, you can “learn” to do the modeling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One very successful method is </a:t>
            </a:r>
            <a:r>
              <a:rPr b="1" lang="en" sz="1100"/>
              <a:t>MAML and its variants</a:t>
            </a:r>
            <a:r>
              <a:rPr lang="en" sz="1100"/>
              <a:t>.</a:t>
            </a:r>
            <a:endParaRPr sz="11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Summary</a:t>
            </a:r>
            <a:endParaRPr sz="2600"/>
          </a:p>
        </p:txBody>
      </p:sp>
      <p:sp>
        <p:nvSpPr>
          <p:cNvPr id="390" name="Google Shape;390;p63"/>
          <p:cNvSpPr txBox="1"/>
          <p:nvPr>
            <p:ph idx="1" type="body"/>
          </p:nvPr>
        </p:nvSpPr>
        <p:spPr>
          <a:xfrm>
            <a:off x="152400" y="1047750"/>
            <a:ext cx="5604300" cy="37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Almost always use </a:t>
            </a:r>
            <a:r>
              <a:rPr b="1" lang="en" sz="1500"/>
              <a:t>pre-trained + fine-tuning models</a:t>
            </a:r>
            <a:r>
              <a:rPr lang="en" sz="1500"/>
              <a:t> as one of the baselines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Training objective</a:t>
            </a:r>
            <a:r>
              <a:rPr lang="en" sz="1500"/>
              <a:t> SEEMS to be the key factor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These models are still </a:t>
            </a:r>
            <a:r>
              <a:rPr b="1" lang="en" sz="1500"/>
              <a:t>not well-understood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Multi-task learning, transfer learning, meta learning is the future of AI.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Remaining problems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Training cost - never enough….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Training objectives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Multi-task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Reasoning, knowledge, common sense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Output confidential information?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Many things to analyze and understand</a:t>
            </a:r>
            <a:endParaRPr sz="1500"/>
          </a:p>
        </p:txBody>
      </p:sp>
      <p:pic>
        <p:nvPicPr>
          <p:cNvPr id="391" name="Google Shape;39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2900" y="1200000"/>
            <a:ext cx="3082500" cy="317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Before: Pre-trained word embeddings</a:t>
            </a:r>
            <a:endParaRPr sz="2600"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228600" y="1085850"/>
            <a:ext cx="5426700" cy="3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Before 2017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Start with </a:t>
            </a:r>
            <a:r>
              <a:rPr b="1" lang="en" sz="1500"/>
              <a:t>pre-trained word embeddings</a:t>
            </a:r>
            <a:br>
              <a:rPr b="1" lang="en" sz="1500"/>
            </a:b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Some issues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 training data for our </a:t>
            </a:r>
            <a:r>
              <a:rPr b="1" lang="en" sz="1500"/>
              <a:t>downstream task</a:t>
            </a:r>
            <a:r>
              <a:rPr lang="en" sz="1500"/>
              <a:t> (like question answering) must be sufficient to teach all contextual aspects of language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Most of the parameters in our network are randomly initialized</a:t>
            </a:r>
            <a:endParaRPr sz="1500"/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8750" y="1330138"/>
            <a:ext cx="3338701" cy="2903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Now</a:t>
            </a:r>
            <a:r>
              <a:rPr lang="en" sz="2600"/>
              <a:t>: Pre-trained whole models</a:t>
            </a:r>
            <a:endParaRPr sz="2600"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152400" y="1009650"/>
            <a:ext cx="6093600" cy="3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All (or almost all) </a:t>
            </a:r>
            <a:r>
              <a:rPr b="1" lang="en" sz="1500"/>
              <a:t>parameters</a:t>
            </a:r>
            <a:r>
              <a:rPr lang="en" sz="1500"/>
              <a:t> in NLP networks are initialized via pretraining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Pretraining</a:t>
            </a:r>
            <a:r>
              <a:rPr lang="en" sz="1500"/>
              <a:t> is the process of developing a pretrained model that is able to generalized to different other tasks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we were to generalize the model to many other tasks, the </a:t>
            </a:r>
            <a:r>
              <a:rPr b="1" lang="en" sz="1500"/>
              <a:t>pretraining problem</a:t>
            </a:r>
            <a:r>
              <a:rPr lang="en" sz="1500"/>
              <a:t> should be “</a:t>
            </a:r>
            <a:r>
              <a:rPr b="1" lang="en" sz="1500"/>
              <a:t>representative</a:t>
            </a:r>
            <a:r>
              <a:rPr lang="en" sz="1500"/>
              <a:t>”.  (covered more later)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New baseline, because pretrained models can capture very strong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Embeddings</a:t>
            </a:r>
            <a:r>
              <a:rPr lang="en" sz="1500"/>
              <a:t>: Representations of language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General NLP tasks</a:t>
            </a:r>
            <a:r>
              <a:rPr lang="en" sz="1500"/>
              <a:t>: Parameter initializations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Generate text</a:t>
            </a:r>
            <a:r>
              <a:rPr lang="en" sz="1500"/>
              <a:t>:  Probability distributions 	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One big </a:t>
            </a:r>
            <a:r>
              <a:rPr b="1" lang="en" sz="1500"/>
              <a:t>drawback</a:t>
            </a:r>
            <a:r>
              <a:rPr lang="en" sz="1500"/>
              <a:t> is that pre-training takes many days and many TPUs...	(but fine tuning is very quick and can work on only one GPU)</a:t>
            </a:r>
            <a:endParaRPr sz="1500"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6000" y="1562695"/>
            <a:ext cx="2821800" cy="2590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Pre-training objectives</a:t>
            </a:r>
            <a:endParaRPr sz="2600"/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152400" y="1009650"/>
            <a:ext cx="8839200" cy="3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 create </a:t>
            </a:r>
            <a:r>
              <a:rPr b="1" lang="en" sz="1500"/>
              <a:t>pretrained models</a:t>
            </a:r>
            <a:r>
              <a:rPr lang="en" sz="1500"/>
              <a:t>, we got to be smart on thinking about the </a:t>
            </a:r>
            <a:r>
              <a:rPr b="1" lang="en" sz="1500"/>
              <a:t>problems</a:t>
            </a:r>
            <a:r>
              <a:rPr lang="en" sz="1500"/>
              <a:t> that the model solve, such that it can be </a:t>
            </a:r>
            <a:r>
              <a:rPr b="1" lang="en" sz="1500"/>
              <a:t>generalized</a:t>
            </a:r>
            <a:r>
              <a:rPr lang="en" sz="1500"/>
              <a:t> to other tasks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Answer:  </a:t>
            </a:r>
            <a:r>
              <a:rPr lang="en" sz="1500"/>
              <a:t>One good way is </a:t>
            </a:r>
            <a:r>
              <a:rPr b="1" lang="en" sz="1500"/>
              <a:t>LM!!   </a:t>
            </a:r>
            <a:r>
              <a:rPr lang="en" sz="1500"/>
              <a:t>Many aspects can be learned in this way: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Stanford University is located in __________, California. [location]</a:t>
            </a:r>
            <a:endParaRPr i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I put ___ fork down on the table. [syntax]</a:t>
            </a:r>
            <a:endParaRPr i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The woman walked across the street, checking for traffic over ___ shoulder. [coreference]</a:t>
            </a:r>
            <a:endParaRPr i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I went to the ocean to see the fish, turtles, seals, and _____. [lexical semantics/topic]</a:t>
            </a:r>
            <a:endParaRPr i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Overall, the value I got from the two hours watching it was the sum total of the popcorn and the drink. The movie was ___. [sentiment]</a:t>
            </a:r>
            <a:endParaRPr i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Iroh went into the kitchen to make some tea. Standing next to Iroh, Zuko pondered his destiny. Zuko left the ______. [some spatial reasoning]</a:t>
            </a:r>
            <a:endParaRPr i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I was thinking about the sequence that goes 1, 1, 2, 3, 5, 8, 13, 21, ____ [some basic arithmetic]</a:t>
            </a:r>
            <a:endParaRPr i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1 + 1 = </a:t>
            </a:r>
            <a:r>
              <a:rPr i="1" lang="en" sz="1500"/>
              <a:t> ____ [ basic addition]</a:t>
            </a:r>
            <a:endParaRPr i="1"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</a:t>
            </a:r>
            <a:r>
              <a:rPr lang="en"/>
              <a:t>training approaches</a:t>
            </a:r>
            <a:endParaRPr/>
          </a:p>
        </p:txBody>
      </p:sp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Pre-training can be categorized into three </a:t>
            </a:r>
            <a:r>
              <a:rPr b="1" lang="en" sz="1500">
                <a:solidFill>
                  <a:srgbClr val="000000"/>
                </a:solidFill>
              </a:rPr>
              <a:t>categories</a:t>
            </a:r>
            <a:r>
              <a:rPr lang="en" sz="1500">
                <a:solidFill>
                  <a:srgbClr val="000000"/>
                </a:solidFill>
              </a:rPr>
              <a:t>: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●"/>
            </a:pPr>
            <a:r>
              <a:rPr b="1" lang="en" sz="1500">
                <a:solidFill>
                  <a:srgbClr val="000000"/>
                </a:solidFill>
              </a:rPr>
              <a:t>Decoder</a:t>
            </a:r>
            <a:endParaRPr b="1"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Pretrained using LM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Useful for generating text</a:t>
            </a:r>
            <a:r>
              <a:rPr lang="en" sz="1500">
                <a:solidFill>
                  <a:srgbClr val="000000"/>
                </a:solidFill>
              </a:rPr>
              <a:t> or classification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E.g., GPT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●"/>
            </a:pPr>
            <a:r>
              <a:rPr b="1" lang="en" sz="1500">
                <a:solidFill>
                  <a:srgbClr val="000000"/>
                </a:solidFill>
              </a:rPr>
              <a:t>Encoder</a:t>
            </a:r>
            <a:endParaRPr b="1"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Pretrained using Masked LM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Gets bidirectional context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Useful for classification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Cannot generate text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E.g., BERT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●"/>
            </a:pPr>
            <a:r>
              <a:rPr b="1" lang="en" sz="1500">
                <a:solidFill>
                  <a:srgbClr val="000000"/>
                </a:solidFill>
              </a:rPr>
              <a:t>Encoder-Decoder</a:t>
            </a:r>
            <a:endParaRPr b="1"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Pretrained using a unified structure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Useful for generating text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000000"/>
                </a:solidFill>
              </a:rPr>
              <a:t>E.g., T5, Bart, Pegasus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Pretraining - decoders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mer / Cambridg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